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2">
          <p15:clr>
            <a:srgbClr val="A4A3A4"/>
          </p15:clr>
        </p15:guide>
        <p15:guide id="2" pos="276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0Qh5wQH/qfXxoYEzEbbglAtpO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2" orient="horz"/>
        <p:guide pos="27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21"/>
          <p:cNvCxnSpPr/>
          <p:nvPr/>
        </p:nvCxnSpPr>
        <p:spPr>
          <a:xfrm>
            <a:off x="155575" y="163513"/>
            <a:ext cx="8755063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21"/>
          <p:cNvCxnSpPr/>
          <p:nvPr/>
        </p:nvCxnSpPr>
        <p:spPr>
          <a:xfrm>
            <a:off x="184150" y="6727825"/>
            <a:ext cx="8726488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" name="Google Shape;25;p21"/>
          <p:cNvGrpSpPr/>
          <p:nvPr/>
        </p:nvGrpSpPr>
        <p:grpSpPr>
          <a:xfrm>
            <a:off x="154959" y="60222"/>
            <a:ext cx="5048810" cy="206054"/>
            <a:chOff x="0" y="1143000"/>
            <a:chExt cx="3886200" cy="82296"/>
          </a:xfrm>
        </p:grpSpPr>
        <p:sp>
          <p:nvSpPr>
            <p:cNvPr id="26" name="Google Shape;26;p21"/>
            <p:cNvSpPr/>
            <p:nvPr/>
          </p:nvSpPr>
          <p:spPr>
            <a:xfrm>
              <a:off x="0" y="1143000"/>
              <a:ext cx="1143000" cy="82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9850" rotWithShape="0" algn="tl" dir="27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1"/>
            <p:cNvSpPr/>
            <p:nvPr/>
          </p:nvSpPr>
          <p:spPr>
            <a:xfrm>
              <a:off x="1371600" y="1143000"/>
              <a:ext cx="1143000" cy="8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9850" rotWithShape="0" algn="tl" dir="27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2743200" y="1143000"/>
              <a:ext cx="1143000" cy="822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9850" rotWithShape="0" algn="tl" dir="27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FRISE-logo-trans.png" id="29" name="Google Shape;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5263" y="6184900"/>
            <a:ext cx="1639887" cy="4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/>
          <p:nvPr>
            <p:ph idx="1" type="subTitle"/>
          </p:nvPr>
        </p:nvSpPr>
        <p:spPr>
          <a:xfrm>
            <a:off x="1371600" y="4825370"/>
            <a:ext cx="6400800" cy="102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929E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9pPr>
          </a:lstStyle>
          <a:p/>
        </p:txBody>
      </p:sp>
      <p:sp>
        <p:nvSpPr>
          <p:cNvPr id="31" name="Google Shape;31;p21"/>
          <p:cNvSpPr txBox="1"/>
          <p:nvPr>
            <p:ph type="ctrTitle"/>
          </p:nvPr>
        </p:nvSpPr>
        <p:spPr>
          <a:xfrm>
            <a:off x="747713" y="1203872"/>
            <a:ext cx="7772400" cy="1615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1484313" y="638175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9300" y="2724150"/>
            <a:ext cx="51054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/>
          <p:nvPr>
            <p:ph type="title"/>
          </p:nvPr>
        </p:nvSpPr>
        <p:spPr>
          <a:xfrm>
            <a:off x="4573588" y="1741074"/>
            <a:ext cx="4337395" cy="1710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800" cap="none">
                <a:solidFill>
                  <a:srgbClr val="C0143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4587912" y="3692533"/>
            <a:ext cx="432307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929E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929E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929E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929E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929E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929E"/>
              </a:buClr>
              <a:buSzPts val="1400"/>
              <a:buNone/>
              <a:defRPr sz="1400">
                <a:solidFill>
                  <a:srgbClr val="88929E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929E"/>
              </a:buClr>
              <a:buSzPts val="1400"/>
              <a:buNone/>
              <a:defRPr sz="1400">
                <a:solidFill>
                  <a:srgbClr val="88929E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929E"/>
              </a:buClr>
              <a:buSzPts val="1400"/>
              <a:buNone/>
              <a:defRPr sz="1400">
                <a:solidFill>
                  <a:srgbClr val="88929E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929E"/>
              </a:buClr>
              <a:buSzPts val="1400"/>
              <a:buNone/>
              <a:defRPr sz="1400">
                <a:solidFill>
                  <a:srgbClr val="88929E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4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4" name="Google Shape;94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5" name="Google Shape;95;p31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32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 rot="5400000">
            <a:off x="2169318" y="-391319"/>
            <a:ext cx="4805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hanging ind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320800"/>
            <a:ext cx="8229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Open Sans"/>
              <a:buNone/>
              <a:defRPr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457200" y="1320800"/>
            <a:ext cx="8229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4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26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 i="0" sz="24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56565A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0" name="Google Shape;70;p27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type="ctrTitle"/>
          </p:nvPr>
        </p:nvSpPr>
        <p:spPr>
          <a:xfrm>
            <a:off x="685800" y="2036439"/>
            <a:ext cx="7772400" cy="1617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accent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929E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9pPr>
          </a:lstStyle>
          <a:p/>
        </p:txBody>
      </p:sp>
      <p:sp>
        <p:nvSpPr>
          <p:cNvPr id="76" name="Google Shape;76;p28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8613775" y="6442075"/>
            <a:ext cx="379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type="ctrTitle"/>
          </p:nvPr>
        </p:nvSpPr>
        <p:spPr>
          <a:xfrm>
            <a:off x="685800" y="106530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" type="subTitle"/>
          </p:nvPr>
        </p:nvSpPr>
        <p:spPr>
          <a:xfrm>
            <a:off x="685800" y="2728904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3200"/>
              <a:buNone/>
              <a:defRPr b="0" i="0" sz="3200">
                <a:solidFill>
                  <a:schemeClr val="accent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929E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929E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929E"/>
              </a:buClr>
              <a:buSzPts val="2000"/>
              <a:buNone/>
              <a:defRPr>
                <a:solidFill>
                  <a:srgbClr val="88929E"/>
                </a:solidFill>
              </a:defRPr>
            </a:lvl9pPr>
          </a:lstStyle>
          <a:p/>
        </p:txBody>
      </p:sp>
      <p:sp>
        <p:nvSpPr>
          <p:cNvPr id="82" name="Google Shape;82;p29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0"/>
          <p:cNvCxnSpPr>
            <a:stCxn id="11" idx="1"/>
          </p:cNvCxnSpPr>
          <p:nvPr/>
        </p:nvCxnSpPr>
        <p:spPr>
          <a:xfrm>
            <a:off x="154959" y="163249"/>
            <a:ext cx="87552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0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457200" y="1320800"/>
            <a:ext cx="8229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297863" y="174625"/>
            <a:ext cx="612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20"/>
          <p:cNvGrpSpPr/>
          <p:nvPr/>
        </p:nvGrpSpPr>
        <p:grpSpPr>
          <a:xfrm>
            <a:off x="154959" y="60222"/>
            <a:ext cx="5048810" cy="206054"/>
            <a:chOff x="0" y="1143000"/>
            <a:chExt cx="3886200" cy="82296"/>
          </a:xfrm>
        </p:grpSpPr>
        <p:sp>
          <p:nvSpPr>
            <p:cNvPr id="11" name="Google Shape;11;p20"/>
            <p:cNvSpPr/>
            <p:nvPr/>
          </p:nvSpPr>
          <p:spPr>
            <a:xfrm>
              <a:off x="0" y="1143000"/>
              <a:ext cx="1143000" cy="82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9850" rotWithShape="0" algn="tl" dir="27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1371600" y="1143000"/>
              <a:ext cx="1143000" cy="82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9850" rotWithShape="0" algn="tl" dir="27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2743200" y="1143000"/>
              <a:ext cx="1143000" cy="822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9850" rotWithShape="0" algn="tl" dir="2700000" dist="381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" name="Google Shape;20;p20"/>
          <p:cNvCxnSpPr/>
          <p:nvPr/>
        </p:nvCxnSpPr>
        <p:spPr>
          <a:xfrm>
            <a:off x="184150" y="6727825"/>
            <a:ext cx="8726488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FRISE-logo-trans.png" id="21" name="Google Shape;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5263" y="6184900"/>
            <a:ext cx="1639887" cy="4349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hyperlink" Target="https://vimeo.com/656395261" TargetMode="External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19.png"/><Relationship Id="rId6" Type="http://schemas.openxmlformats.org/officeDocument/2006/relationships/image" Target="../media/image32.png"/><Relationship Id="rId7" Type="http://schemas.openxmlformats.org/officeDocument/2006/relationships/image" Target="../media/image37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ctrTitle"/>
          </p:nvPr>
        </p:nvSpPr>
        <p:spPr>
          <a:xfrm>
            <a:off x="611188" y="1449388"/>
            <a:ext cx="7550150" cy="161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Introducing                                 </a:t>
            </a:r>
            <a:endParaRPr/>
          </a:p>
        </p:txBody>
      </p:sp>
      <p:sp>
        <p:nvSpPr>
          <p:cNvPr id="122" name="Google Shape;122;p1"/>
          <p:cNvSpPr txBox="1"/>
          <p:nvPr>
            <p:ph idx="11" type="ftr"/>
          </p:nvPr>
        </p:nvSpPr>
        <p:spPr>
          <a:xfrm>
            <a:off x="1485900" y="6400799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123" name="Google Shape;123;p1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947" y="-565150"/>
            <a:ext cx="6858000" cy="6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10"/>
          <p:cNvSpPr txBox="1"/>
          <p:nvPr>
            <p:ph idx="11" type="ftr"/>
          </p:nvPr>
        </p:nvSpPr>
        <p:spPr>
          <a:xfrm>
            <a:off x="1841500" y="640080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1325563" y="3471863"/>
            <a:ext cx="6515100" cy="154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5B98A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“It helped me understand stuff I didn't know and get a better understanding of things I did know.”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CF R.I.S.E. User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1841500" y="6689767"/>
            <a:ext cx="186301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 Spark Healthcare data, 2016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11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Milestones by Age and Stage 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388" y="3146425"/>
            <a:ext cx="2238375" cy="2895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39607"/>
              </a:srgbClr>
            </a:outerShdw>
          </a:effectLst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3513" y="2824163"/>
            <a:ext cx="2311400" cy="29464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39607"/>
              </a:srgbClr>
            </a:outerShdw>
          </a:effectLst>
        </p:spPr>
      </p:pic>
      <p:sp>
        <p:nvSpPr>
          <p:cNvPr id="238" name="Google Shape;238;p11"/>
          <p:cNvSpPr txBox="1"/>
          <p:nvPr>
            <p:ph idx="4294967295" type="body"/>
          </p:nvPr>
        </p:nvSpPr>
        <p:spPr>
          <a:xfrm>
            <a:off x="4557713" y="1268413"/>
            <a:ext cx="4017962" cy="517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Introduces the need for a gradual, purposeful transition of responsibility from support person to person with CF over time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Focuses on milestones in four areas of CF care: </a:t>
            </a:r>
            <a:endParaRPr/>
          </a:p>
          <a:p>
            <a:pPr indent="-457200" lvl="1" marL="103505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Understanding CF </a:t>
            </a:r>
            <a:endParaRPr/>
          </a:p>
          <a:p>
            <a:pPr indent="-457200" lvl="1" marL="103505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Managing CF Care</a:t>
            </a:r>
            <a:endParaRPr/>
          </a:p>
          <a:p>
            <a:pPr indent="-457200" lvl="1" marL="103505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Taking CF Treatments &amp; Therapies </a:t>
            </a:r>
            <a:endParaRPr/>
          </a:p>
          <a:p>
            <a:pPr indent="-457200" lvl="1" marL="1035050" rtl="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Living with CF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Includes an “At A Glance” chart of milestones, as well as more specific guidance by age and stage</a:t>
            </a:r>
            <a:endParaRPr/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300" y="1911350"/>
            <a:ext cx="2274888" cy="29464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39607"/>
              </a:srgbClr>
            </a:outerShdw>
          </a:effectLst>
        </p:spPr>
      </p:pic>
      <p:sp>
        <p:nvSpPr>
          <p:cNvPr id="240" name="Google Shape;240;p11"/>
          <p:cNvSpPr txBox="1"/>
          <p:nvPr>
            <p:ph idx="11" type="ftr"/>
          </p:nvPr>
        </p:nvSpPr>
        <p:spPr>
          <a:xfrm>
            <a:off x="1758950" y="6294438"/>
            <a:ext cx="59563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pic>
        <p:nvPicPr>
          <p:cNvPr id="241" name="Google Shape;24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213" y="1268413"/>
            <a:ext cx="2276475" cy="294322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5181600" y="4891088"/>
            <a:ext cx="3422650" cy="1155700"/>
          </a:xfrm>
          <a:prstGeom prst="rect">
            <a:avLst/>
          </a:prstGeom>
          <a:gradFill>
            <a:gsLst>
              <a:gs pos="0">
                <a:schemeClr val="lt1"/>
              </a:gs>
              <a:gs pos="99000">
                <a:srgbClr val="D8D8D8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5181600" y="4065588"/>
            <a:ext cx="3422650" cy="825500"/>
          </a:xfrm>
          <a:prstGeom prst="rect">
            <a:avLst/>
          </a:prstGeom>
          <a:gradFill>
            <a:gsLst>
              <a:gs pos="0">
                <a:schemeClr val="lt1"/>
              </a:gs>
              <a:gs pos="99000">
                <a:srgbClr val="DFEBEF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7775575" y="4308475"/>
            <a:ext cx="8207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10-15 yo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7773988" y="5280025"/>
            <a:ext cx="8255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16-25 yo</a:t>
            </a:r>
            <a:endParaRPr/>
          </a:p>
        </p:txBody>
      </p:sp>
      <p:sp>
        <p:nvSpPr>
          <p:cNvPr id="250" name="Google Shape;250;p12"/>
          <p:cNvSpPr/>
          <p:nvPr/>
        </p:nvSpPr>
        <p:spPr>
          <a:xfrm>
            <a:off x="792163" y="1549400"/>
            <a:ext cx="3068637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Knowledge Assessments</a:t>
            </a:r>
            <a:endParaRPr/>
          </a:p>
        </p:txBody>
      </p:sp>
      <p:sp>
        <p:nvSpPr>
          <p:cNvPr id="252" name="Google Shape;252;p12"/>
          <p:cNvSpPr txBox="1"/>
          <p:nvPr>
            <p:ph idx="1" type="body"/>
          </p:nvPr>
        </p:nvSpPr>
        <p:spPr>
          <a:xfrm>
            <a:off x="658813" y="1549400"/>
            <a:ext cx="3328987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LUNG HEALTH &amp; 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AIRWAY CLEARANCE</a:t>
            </a:r>
            <a:endParaRPr/>
          </a:p>
        </p:txBody>
      </p:sp>
      <p:sp>
        <p:nvSpPr>
          <p:cNvPr id="253" name="Google Shape;253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Assessment Topics</a:t>
            </a:r>
            <a:endParaRPr/>
          </a:p>
        </p:txBody>
      </p:sp>
      <p:sp>
        <p:nvSpPr>
          <p:cNvPr id="254" name="Google Shape;254;p12"/>
          <p:cNvSpPr txBox="1"/>
          <p:nvPr>
            <p:ph idx="4" type="body"/>
          </p:nvPr>
        </p:nvSpPr>
        <p:spPr>
          <a:xfrm>
            <a:off x="4645025" y="19716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6286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General CF Health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Lung Health and Airway Clearance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Pancreatic Insufficiency &amp; Nutrition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Screening &amp; Prevention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Equipment &amp; Infection Control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Lifestyle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CF &amp; School 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Emotional Wellness  </a:t>
            </a:r>
            <a:endParaRPr/>
          </a:p>
          <a:p>
            <a:pPr indent="-285750" lvl="1" marL="6286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CF &amp; Your Body  </a:t>
            </a:r>
            <a:endParaRPr/>
          </a:p>
          <a:p>
            <a:pPr indent="-285750" lvl="1" marL="6286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CF &amp; Growing Up  </a:t>
            </a:r>
            <a:endParaRPr/>
          </a:p>
          <a:p>
            <a:pPr indent="-285750" lvl="1" marL="62865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CF Liver Disease  </a:t>
            </a:r>
            <a:endParaRPr/>
          </a:p>
          <a:p>
            <a:pPr indent="-285750" lvl="1" marL="6286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CF-Related Diabetes  </a:t>
            </a:r>
            <a:endParaRPr/>
          </a:p>
          <a:p>
            <a:pPr indent="-285750" lvl="3" marL="6286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Sexual Health  </a:t>
            </a:r>
            <a:endParaRPr/>
          </a:p>
          <a:p>
            <a:pPr indent="-285750" lvl="3" marL="6286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Insurance &amp; Financial  </a:t>
            </a:r>
            <a:endParaRPr/>
          </a:p>
          <a:p>
            <a:pPr indent="-285750" lvl="3" marL="6286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College &amp; Work  </a:t>
            </a:r>
            <a:endParaRPr/>
          </a:p>
        </p:txBody>
      </p:sp>
      <p:sp>
        <p:nvSpPr>
          <p:cNvPr id="255" name="Google Shape;255;p12"/>
          <p:cNvSpPr txBox="1"/>
          <p:nvPr>
            <p:ph idx="11" type="ftr"/>
          </p:nvPr>
        </p:nvSpPr>
        <p:spPr>
          <a:xfrm>
            <a:off x="1893888" y="6383338"/>
            <a:ext cx="5813425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256" name="Google Shape;256;p12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ung health.png" id="257" name="Google Shape;2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27275"/>
            <a:ext cx="1879600" cy="2411413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12"/>
          <p:cNvSpPr/>
          <p:nvPr/>
        </p:nvSpPr>
        <p:spPr>
          <a:xfrm>
            <a:off x="1181100" y="2921000"/>
            <a:ext cx="2841613" cy="509588"/>
          </a:xfrm>
          <a:prstGeom prst="rtTriangle">
            <a:avLst/>
          </a:prstGeom>
          <a:gradFill>
            <a:gsLst>
              <a:gs pos="0">
                <a:srgbClr val="A8E0F9"/>
              </a:gs>
              <a:gs pos="100000">
                <a:srgbClr val="53A1BB">
                  <a:alpha val="44705"/>
                </a:srgbClr>
              </a:gs>
            </a:gsLst>
            <a:lin ang="5400000" scaled="0"/>
          </a:gradFill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546100" y="2921000"/>
            <a:ext cx="635000" cy="509588"/>
          </a:xfrm>
          <a:prstGeom prst="rect">
            <a:avLst/>
          </a:prstGeom>
          <a:noFill/>
          <a:ln cap="flat" cmpd="sng" w="9525">
            <a:solidFill>
              <a:srgbClr val="5B98A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6187" y="3429000"/>
            <a:ext cx="2841613" cy="278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b="36070" l="0" r="0" t="0"/>
          <a:stretch/>
        </p:blipFill>
        <p:spPr>
          <a:xfrm>
            <a:off x="646834" y="1522012"/>
            <a:ext cx="3855316" cy="25646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6" name="Google Shape;266;p13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Responsibilities Checklists for Persons with CF &amp; Support Person</a:t>
            </a:r>
            <a:endParaRPr/>
          </a:p>
        </p:txBody>
      </p:sp>
      <p:sp>
        <p:nvSpPr>
          <p:cNvPr id="267" name="Google Shape;267;p13"/>
          <p:cNvSpPr txBox="1"/>
          <p:nvPr>
            <p:ph idx="1" type="body"/>
          </p:nvPr>
        </p:nvSpPr>
        <p:spPr>
          <a:xfrm>
            <a:off x="1063625" y="4287838"/>
            <a:ext cx="7016750" cy="2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CF Responsibilities Checklists help persons with CF identify aspects of their care and where they can take more ownership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Completed by person with CF and support person (ex: parent, spouse, significant other)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 txBox="1"/>
          <p:nvPr>
            <p:ph idx="11" type="ftr"/>
          </p:nvPr>
        </p:nvSpPr>
        <p:spPr>
          <a:xfrm>
            <a:off x="1881188" y="6376988"/>
            <a:ext cx="58261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269" name="Google Shape;269;p13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969963" y="3835400"/>
            <a:ext cx="3068637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F9BA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884238" y="3870325"/>
            <a:ext cx="332898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WITH CF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</a:t>
            </a:r>
            <a:endParaRPr/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4">
            <a:alphaModFix/>
          </a:blip>
          <a:srcRect b="48722" l="0" r="0" t="0"/>
          <a:stretch/>
        </p:blipFill>
        <p:spPr>
          <a:xfrm>
            <a:off x="4837113" y="1522005"/>
            <a:ext cx="3867150" cy="25646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3" name="Google Shape;273;p13"/>
          <p:cNvSpPr/>
          <p:nvPr/>
        </p:nvSpPr>
        <p:spPr>
          <a:xfrm>
            <a:off x="5173663" y="3835400"/>
            <a:ext cx="3068637" cy="68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F9BA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4964113" y="3851275"/>
            <a:ext cx="3328987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PERSON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>
            <p:ph type="title"/>
          </p:nvPr>
        </p:nvSpPr>
        <p:spPr>
          <a:xfrm>
            <a:off x="457200" y="295275"/>
            <a:ext cx="3819525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CFRISE.com Website</a:t>
            </a:r>
            <a:endParaRPr/>
          </a:p>
        </p:txBody>
      </p:sp>
      <p:sp>
        <p:nvSpPr>
          <p:cNvPr id="280" name="Google Shape;280;p14"/>
          <p:cNvSpPr txBox="1"/>
          <p:nvPr>
            <p:ph idx="11" type="ftr"/>
          </p:nvPr>
        </p:nvSpPr>
        <p:spPr>
          <a:xfrm>
            <a:off x="1839913" y="6400800"/>
            <a:ext cx="5846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5673725" y="1333500"/>
            <a:ext cx="285115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F9BA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5668963" y="1320800"/>
            <a:ext cx="294798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KNOWLEDGE ASSESSMENTS</a:t>
            </a:r>
            <a:endParaRPr/>
          </a:p>
          <a:p>
            <a:pPr indent="-342900" lvl="1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links to educational resources relevant to gaps</a:t>
            </a:r>
            <a:endParaRPr/>
          </a:p>
          <a:p>
            <a:pPr indent="-352425" lvl="1" marL="35242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to email results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14"/>
          <p:cNvGrpSpPr/>
          <p:nvPr/>
        </p:nvGrpSpPr>
        <p:grpSpPr>
          <a:xfrm>
            <a:off x="5668963" y="2392363"/>
            <a:ext cx="2855912" cy="981075"/>
            <a:chOff x="5668475" y="2393003"/>
            <a:chExt cx="2855765" cy="980915"/>
          </a:xfrm>
        </p:grpSpPr>
        <p:sp>
          <p:nvSpPr>
            <p:cNvPr id="285" name="Google Shape;285;p14"/>
            <p:cNvSpPr/>
            <p:nvPr/>
          </p:nvSpPr>
          <p:spPr>
            <a:xfrm>
              <a:off x="5668475" y="2393003"/>
              <a:ext cx="2855765" cy="92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F9BA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5674825" y="2396177"/>
              <a:ext cx="2689087" cy="977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oto Sans Symbols"/>
                <a:buNone/>
              </a:pPr>
              <a:r>
                <a:rPr b="1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HISTORY OF RESULTS</a:t>
              </a:r>
              <a:endParaRPr/>
            </a:p>
            <a:p>
              <a:pPr indent="-342900" lvl="1" marL="3429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History of knowledge assessments &amp; responsibilities checklists</a:t>
              </a:r>
              <a:endParaRPr/>
            </a:p>
            <a:p>
              <a:pPr indent="-342900" lvl="1" marL="3429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Track results over time</a:t>
              </a:r>
              <a:endParaRPr/>
            </a:p>
            <a:p>
              <a:pPr indent="-266700" lvl="1" marL="3429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oto Sans Symbols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4"/>
          <p:cNvGrpSpPr/>
          <p:nvPr/>
        </p:nvGrpSpPr>
        <p:grpSpPr>
          <a:xfrm>
            <a:off x="5668963" y="3433763"/>
            <a:ext cx="2855912" cy="931862"/>
            <a:chOff x="5668475" y="3433291"/>
            <a:chExt cx="2855765" cy="932658"/>
          </a:xfrm>
        </p:grpSpPr>
        <p:sp>
          <p:nvSpPr>
            <p:cNvPr id="288" name="Google Shape;288;p14"/>
            <p:cNvSpPr/>
            <p:nvPr/>
          </p:nvSpPr>
          <p:spPr>
            <a:xfrm>
              <a:off x="5668475" y="3438849"/>
              <a:ext cx="2855765" cy="92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F9BA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 txBox="1"/>
            <p:nvPr/>
          </p:nvSpPr>
          <p:spPr>
            <a:xfrm>
              <a:off x="5674825" y="3433291"/>
              <a:ext cx="2820842" cy="602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oto Sans Symbols"/>
                <a:buNone/>
              </a:pPr>
              <a:r>
                <a:rPr b="1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RESPONSIBILITIES CHECKLISTS</a:t>
              </a:r>
              <a:endParaRPr/>
            </a:p>
            <a:p>
              <a:pPr indent="-342900" lvl="1" marL="3429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level of responsibility around CF between patient and support person</a:t>
              </a:r>
              <a:endParaRPr/>
            </a:p>
            <a:p>
              <a:pPr indent="-266700" lvl="1" marL="3429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oto Sans Symbols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4"/>
          <p:cNvSpPr txBox="1"/>
          <p:nvPr>
            <p:ph idx="1" type="body"/>
          </p:nvPr>
        </p:nvSpPr>
        <p:spPr>
          <a:xfrm>
            <a:off x="1903413" y="4692650"/>
            <a:ext cx="6621462" cy="165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Why Go Digital?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Access the site from your desktop, tablet, or mobile format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Log in at home after clinic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Access your results and educational materials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Review your history of results</a:t>
            </a:r>
            <a:endParaRPr/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25" y="933450"/>
            <a:ext cx="3684588" cy="37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413" y="925513"/>
            <a:ext cx="3684587" cy="37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4"/>
          <p:cNvPicPr preferRelativeResize="0"/>
          <p:nvPr/>
        </p:nvPicPr>
        <p:blipFill rotWithShape="1">
          <a:blip r:embed="rId5">
            <a:alphaModFix/>
          </a:blip>
          <a:srcRect b="8284" l="0" r="0" t="0"/>
          <a:stretch/>
        </p:blipFill>
        <p:spPr>
          <a:xfrm>
            <a:off x="836613" y="917575"/>
            <a:ext cx="404177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663" y="-882650"/>
            <a:ext cx="6858000" cy="6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5"/>
          <p:cNvSpPr txBox="1"/>
          <p:nvPr>
            <p:ph idx="11" type="ftr"/>
          </p:nvPr>
        </p:nvSpPr>
        <p:spPr>
          <a:xfrm>
            <a:off x="1855788" y="640080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301" name="Google Shape;301;p15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1325563" y="3471863"/>
            <a:ext cx="6515100" cy="154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5B98A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“...It is important to understand why you do certain things. You are more likely to do things if you understand why.”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CF R.I.S.E. User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1841500" y="6638967"/>
            <a:ext cx="186301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 Spark Healthcare data, 2016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Protecting Your Privacy</a:t>
            </a:r>
            <a:endParaRPr/>
          </a:p>
        </p:txBody>
      </p:sp>
      <p:sp>
        <p:nvSpPr>
          <p:cNvPr id="309" name="Google Shape;309;p16"/>
          <p:cNvSpPr txBox="1"/>
          <p:nvPr>
            <p:ph idx="1" type="body"/>
          </p:nvPr>
        </p:nvSpPr>
        <p:spPr>
          <a:xfrm>
            <a:off x="457200" y="1320800"/>
            <a:ext cx="6938963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Each person with CF personally registers for the Website</a:t>
            </a:r>
            <a:endParaRPr/>
          </a:p>
          <a:p>
            <a:pPr indent="-342900" lvl="2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First Name, gender, email address, and birth date</a:t>
            </a:r>
            <a:endParaRPr/>
          </a:p>
          <a:p>
            <a:pPr indent="-342900" lvl="2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Must be 13 or older to register</a:t>
            </a:r>
            <a:endParaRPr/>
          </a:p>
          <a:p>
            <a:pPr indent="-342900" lvl="1" marL="3429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Persons with CF under 18 require a parent/guardian’s consent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Clinic code ensures that only you and your care team have access to your information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Privacy Compliance &amp; Informed Consent</a:t>
            </a:r>
            <a:endParaRPr/>
          </a:p>
          <a:p>
            <a:pPr indent="-342900" lvl="2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Data is safeguarded with security tools including a user ID and password </a:t>
            </a:r>
            <a:endParaRPr/>
          </a:p>
          <a:p>
            <a:pPr indent="-342900" lvl="2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Data encryption for all personal information</a:t>
            </a:r>
            <a:endParaRPr/>
          </a:p>
          <a:p>
            <a:pPr indent="-177800" lvl="0" marL="342900" rtl="0" algn="l">
              <a:spcBef>
                <a:spcPts val="4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"/>
          <p:cNvSpPr txBox="1"/>
          <p:nvPr>
            <p:ph idx="11" type="ftr"/>
          </p:nvPr>
        </p:nvSpPr>
        <p:spPr>
          <a:xfrm>
            <a:off x="1866900" y="63690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311" name="Google Shape;311;p16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7"/>
          <p:cNvGrpSpPr/>
          <p:nvPr/>
        </p:nvGrpSpPr>
        <p:grpSpPr>
          <a:xfrm>
            <a:off x="1578981" y="1122970"/>
            <a:ext cx="5783077" cy="4759154"/>
            <a:chOff x="358564" y="-66198"/>
            <a:chExt cx="5783077" cy="4759154"/>
          </a:xfrm>
        </p:grpSpPr>
        <p:sp>
          <p:nvSpPr>
            <p:cNvPr id="318" name="Google Shape;318;p17"/>
            <p:cNvSpPr/>
            <p:nvPr/>
          </p:nvSpPr>
          <p:spPr>
            <a:xfrm>
              <a:off x="915464" y="-66198"/>
              <a:ext cx="4759154" cy="4759154"/>
            </a:xfrm>
            <a:custGeom>
              <a:rect b="b" l="l" r="r" t="t"/>
              <a:pathLst>
                <a:path extrusionOk="0" h="120000" w="120000">
                  <a:moveTo>
                    <a:pt x="72174" y="4911"/>
                  </a:moveTo>
                  <a:lnTo>
                    <a:pt x="72174" y="4911"/>
                  </a:lnTo>
                  <a:cubicBezTo>
                    <a:pt x="98896" y="10816"/>
                    <a:pt x="117527" y="35048"/>
                    <a:pt x="116367" y="62391"/>
                  </a:cubicBezTo>
                  <a:cubicBezTo>
                    <a:pt x="115208" y="89733"/>
                    <a:pt x="94592" y="112300"/>
                    <a:pt x="67466" y="115922"/>
                  </a:cubicBezTo>
                  <a:cubicBezTo>
                    <a:pt x="40340" y="119543"/>
                    <a:pt x="14526" y="103175"/>
                    <a:pt x="6234" y="77094"/>
                  </a:cubicBezTo>
                  <a:cubicBezTo>
                    <a:pt x="-2058" y="51014"/>
                    <a:pt x="9563" y="22743"/>
                    <a:pt x="33800" y="10034"/>
                  </a:cubicBezTo>
                  <a:lnTo>
                    <a:pt x="32436" y="6738"/>
                  </a:lnTo>
                  <a:lnTo>
                    <a:pt x="39696" y="10944"/>
                  </a:lnTo>
                  <a:lnTo>
                    <a:pt x="37720" y="19504"/>
                  </a:lnTo>
                  <a:lnTo>
                    <a:pt x="36357" y="16210"/>
                  </a:lnTo>
                  <a:lnTo>
                    <a:pt x="36357" y="16210"/>
                  </a:lnTo>
                  <a:cubicBezTo>
                    <a:pt x="15165" y="27652"/>
                    <a:pt x="5208" y="52626"/>
                    <a:pt x="12713" y="75510"/>
                  </a:cubicBezTo>
                  <a:cubicBezTo>
                    <a:pt x="20219" y="98393"/>
                    <a:pt x="43034" y="112618"/>
                    <a:pt x="66885" y="109287"/>
                  </a:cubicBezTo>
                  <a:cubicBezTo>
                    <a:pt x="90736" y="105955"/>
                    <a:pt x="108779" y="86022"/>
                    <a:pt x="109727" y="61958"/>
                  </a:cubicBezTo>
                  <a:cubicBezTo>
                    <a:pt x="110674" y="37893"/>
                    <a:pt x="94254" y="16604"/>
                    <a:pt x="70738" y="11407"/>
                  </a:cubicBezTo>
                  <a:close/>
                </a:path>
              </a:pathLst>
            </a:custGeom>
            <a:solidFill>
              <a:srgbClr val="D1DEE3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2556553" y="-33126"/>
              <a:ext cx="1476976" cy="7384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DEF3"/>
                </a:gs>
                <a:gs pos="35000">
                  <a:srgbClr val="C4E6F5"/>
                </a:gs>
                <a:gs pos="100000">
                  <a:srgbClr val="E7F5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 txBox="1"/>
            <p:nvPr/>
          </p:nvSpPr>
          <p:spPr>
            <a:xfrm>
              <a:off x="2592603" y="2924"/>
              <a:ext cx="1404876" cy="666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                     to Program                         </a:t>
              </a:r>
              <a:r>
                <a:rPr b="0" i="0" lang="en-US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CF Care team discusses             CF R.I.S.E. program to the person with CF and their family</a:t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143272" y="730997"/>
              <a:ext cx="1476976" cy="7384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DEF3"/>
                </a:gs>
                <a:gs pos="35000">
                  <a:srgbClr val="C4E6F5"/>
                </a:gs>
                <a:gs pos="100000">
                  <a:srgbClr val="E7F5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 txBox="1"/>
            <p:nvPr/>
          </p:nvSpPr>
          <p:spPr>
            <a:xfrm>
              <a:off x="4179322" y="767047"/>
              <a:ext cx="1404876" cy="666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Enroll/Login to CFRISE.com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(can be accessed via smartphone, tablet, laptop or desktop computer)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664665" y="2302908"/>
              <a:ext cx="1476976" cy="8652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DEF3"/>
                </a:gs>
                <a:gs pos="35000">
                  <a:srgbClr val="C4E6F5"/>
                </a:gs>
                <a:gs pos="100000">
                  <a:srgbClr val="E7F5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4706902" y="2345145"/>
              <a:ext cx="1392502" cy="780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 CF Knowledge Assessment(s) and/or Responsibilities Checklist(s)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(as directed by the care team)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3631613" y="3672178"/>
              <a:ext cx="1516101" cy="88208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DEF3"/>
                </a:gs>
                <a:gs pos="35000">
                  <a:srgbClr val="C4E6F5"/>
                </a:gs>
                <a:gs pos="100000">
                  <a:srgbClr val="E7F5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 txBox="1"/>
            <p:nvPr/>
          </p:nvSpPr>
          <p:spPr>
            <a:xfrm>
              <a:off x="3674673" y="3715238"/>
              <a:ext cx="1429981" cy="795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Review Results and Discuss Educational Needs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(track results on the Progress Report) 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1512706" y="3674431"/>
              <a:ext cx="1476976" cy="8652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DEF3"/>
                </a:gs>
                <a:gs pos="35000">
                  <a:srgbClr val="C4E6F5"/>
                </a:gs>
                <a:gs pos="100000">
                  <a:srgbClr val="E7F5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 txBox="1"/>
            <p:nvPr/>
          </p:nvSpPr>
          <p:spPr>
            <a:xfrm>
              <a:off x="1554943" y="3716668"/>
              <a:ext cx="1392502" cy="780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 &amp; Set Measurable Transition Goal(s)</a:t>
              </a:r>
              <a:r>
                <a:rPr b="1" i="1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(capture goal on Progress Report and initial to indicate commitment)  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358564" y="2280017"/>
              <a:ext cx="1476976" cy="8652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DEF3"/>
                </a:gs>
                <a:gs pos="35000">
                  <a:srgbClr val="C4E6F5"/>
                </a:gs>
                <a:gs pos="100000">
                  <a:srgbClr val="E7F5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 txBox="1"/>
            <p:nvPr/>
          </p:nvSpPr>
          <p:spPr>
            <a:xfrm>
              <a:off x="400801" y="2322254"/>
              <a:ext cx="1392502" cy="780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Take Home a Copy of Your Progress Report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(place copy in your chart for reference at next visit)  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69834" y="699382"/>
              <a:ext cx="1476976" cy="8017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BDEF3"/>
                </a:gs>
                <a:gs pos="35000">
                  <a:srgbClr val="C4E6F5"/>
                </a:gs>
                <a:gs pos="100000">
                  <a:srgbClr val="E7F5F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 txBox="1"/>
            <p:nvPr/>
          </p:nvSpPr>
          <p:spPr>
            <a:xfrm>
              <a:off x="1008971" y="738519"/>
              <a:ext cx="1398702" cy="723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 Transition Goal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b="0" i="1" lang="en-U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(contact care team if you have questions)</a:t>
              </a:r>
              <a:endParaRPr b="0" i="1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7"/>
          <p:cNvSpPr txBox="1"/>
          <p:nvPr>
            <p:ph type="title"/>
          </p:nvPr>
        </p:nvSpPr>
        <p:spPr>
          <a:xfrm>
            <a:off x="457200" y="295275"/>
            <a:ext cx="8229600" cy="750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Process</a:t>
            </a:r>
            <a:endParaRPr/>
          </a:p>
        </p:txBody>
      </p:sp>
      <p:sp>
        <p:nvSpPr>
          <p:cNvPr id="334" name="Google Shape;334;p17"/>
          <p:cNvSpPr txBox="1"/>
          <p:nvPr>
            <p:ph idx="11" type="ftr"/>
          </p:nvPr>
        </p:nvSpPr>
        <p:spPr>
          <a:xfrm>
            <a:off x="1862138" y="6383338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335" name="Google Shape;335;p17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What’s Next?</a:t>
            </a:r>
            <a:endParaRPr/>
          </a:p>
        </p:txBody>
      </p:sp>
      <p:sp>
        <p:nvSpPr>
          <p:cNvPr id="341" name="Google Shape;341;p18"/>
          <p:cNvSpPr txBox="1"/>
          <p:nvPr>
            <p:ph idx="1" type="body"/>
          </p:nvPr>
        </p:nvSpPr>
        <p:spPr>
          <a:xfrm>
            <a:off x="1562100" y="3529013"/>
            <a:ext cx="6019800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Ask your care team for more information and how to register on 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CFRISE.com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 today!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8"/>
          <p:cNvSpPr txBox="1"/>
          <p:nvPr>
            <p:ph idx="11" type="ftr"/>
          </p:nvPr>
        </p:nvSpPr>
        <p:spPr>
          <a:xfrm>
            <a:off x="1851025" y="640080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343" name="Google Shape;343;p18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4" name="Google Shape;344;p18"/>
          <p:cNvPicPr preferRelativeResize="0"/>
          <p:nvPr/>
        </p:nvPicPr>
        <p:blipFill rotWithShape="1">
          <a:blip r:embed="rId3">
            <a:alphaModFix/>
          </a:blip>
          <a:srcRect b="41919" l="0" r="0" t="35254"/>
          <a:stretch/>
        </p:blipFill>
        <p:spPr>
          <a:xfrm>
            <a:off x="1041400" y="1597025"/>
            <a:ext cx="6858000" cy="15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>
            <p:ph type="title"/>
          </p:nvPr>
        </p:nvSpPr>
        <p:spPr>
          <a:xfrm>
            <a:off x="457200" y="237172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350" name="Google Shape;350;p19"/>
          <p:cNvSpPr txBox="1"/>
          <p:nvPr>
            <p:ph idx="11" type="ftr"/>
          </p:nvPr>
        </p:nvSpPr>
        <p:spPr>
          <a:xfrm>
            <a:off x="1836738" y="640080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351" name="Google Shape;351;p19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6243004" y="6269995"/>
            <a:ext cx="11817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UNBC6500 07/19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CF R.I.S.E. was developed in collaboration with a multidisciplinary team of CF experts. </a:t>
            </a:r>
            <a:endParaRPr/>
          </a:p>
        </p:txBody>
      </p:sp>
      <p:sp>
        <p:nvSpPr>
          <p:cNvPr id="129" name="Google Shape;129;p2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 b="10832" l="20000" r="21429" t="41196"/>
          <a:stretch/>
        </p:blipFill>
        <p:spPr>
          <a:xfrm>
            <a:off x="1733550" y="1741488"/>
            <a:ext cx="5354638" cy="313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7756" y="1816735"/>
            <a:ext cx="5206225" cy="2984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idx="11" type="ftr"/>
          </p:nvPr>
        </p:nvSpPr>
        <p:spPr>
          <a:xfrm>
            <a:off x="1158875" y="6597650"/>
            <a:ext cx="6503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CF R.I.S.E. was developed in collaboration with a multidisciplinary team of CF experts. </a:t>
            </a:r>
            <a:endParaRPr/>
          </a:p>
        </p:txBody>
      </p:sp>
      <p:sp>
        <p:nvSpPr>
          <p:cNvPr id="137" name="Google Shape;137;p3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 b="10832" l="20000" r="21429" t="41196"/>
          <a:stretch/>
        </p:blipFill>
        <p:spPr>
          <a:xfrm>
            <a:off x="1733550" y="1741488"/>
            <a:ext cx="5354638" cy="3135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mily Day Presentation Video" id="139" name="Google Shape;1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" y="1143000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Program Overview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-US" sz="2400" u="sng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esponsibility.  </a:t>
            </a:r>
            <a:r>
              <a:rPr i="1" lang="en-US" sz="2400" u="sng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ndependence.  </a:t>
            </a:r>
            <a:r>
              <a:rPr i="1" lang="en-US" sz="2400" u="sng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elf-care.  </a:t>
            </a:r>
            <a:r>
              <a:rPr i="1" lang="en-US" sz="2400" u="sng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i="1" lang="en-US" sz="2400">
                <a:latin typeface="Calibri"/>
                <a:ea typeface="Calibri"/>
                <a:cs typeface="Calibri"/>
                <a:sym typeface="Calibri"/>
              </a:rPr>
              <a:t>ducation.)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457200" y="1625600"/>
            <a:ext cx="768350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Help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prepare and empower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people with CF aged 10-25 to transition to adult care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Identify areas for improvement in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knowledge and ownership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of CF self-care skills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Help to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facilitate communication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between people with CF &amp; their caregivers as well as with their pediatric &amp; adult care teams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>
            <p:ph idx="11" type="ftr"/>
          </p:nvPr>
        </p:nvSpPr>
        <p:spPr>
          <a:xfrm>
            <a:off x="1852613" y="640080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663" y="-882650"/>
            <a:ext cx="6858000" cy="6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5"/>
          <p:cNvSpPr txBox="1"/>
          <p:nvPr>
            <p:ph idx="11" type="ftr"/>
          </p:nvPr>
        </p:nvSpPr>
        <p:spPr>
          <a:xfrm>
            <a:off x="1855788" y="640080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155" name="Google Shape;155;p5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325563" y="3471862"/>
            <a:ext cx="6515100" cy="193570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5B98A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“Transitioning from pediatric to adult care is a big change, you think you know exactly what it means to take care of yourself until you realize you’re on your own. It’s overwhelming but programs like this help!”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CF R.I.S.E. User, age 24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1838325" y="6673850"/>
            <a:ext cx="234070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 Spark Healthcare data, October 2018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Transition &amp; Transfer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>
            <p:ph idx="11" type="ftr"/>
          </p:nvPr>
        </p:nvSpPr>
        <p:spPr>
          <a:xfrm>
            <a:off x="1871663" y="640080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164" name="Google Shape;164;p6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8846" r="20000" t="0"/>
          <a:stretch/>
        </p:blipFill>
        <p:spPr>
          <a:xfrm>
            <a:off x="2465388" y="1647825"/>
            <a:ext cx="347345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488" y="1068388"/>
            <a:ext cx="2247900" cy="489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>
            <p:ph idx="1" type="body"/>
          </p:nvPr>
        </p:nvSpPr>
        <p:spPr>
          <a:xfrm>
            <a:off x="5938838" y="1198563"/>
            <a:ext cx="3054350" cy="629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Adolescence and emerging adulthood is a critical time for patients to transition to caring for themselves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Gaps in transfer and transition-related clinical care have been studied and identified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No consistent or standardized approach to transition nationally</a:t>
            </a:r>
            <a:r>
              <a:rPr baseline="30000" lang="en-US" sz="16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growing recognition that we need to “do more” to effectively transition CF patients into adulthood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  <a:p>
            <a:pPr indent="-228600" lvl="0" marL="342900" rtl="0" algn="l"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903413" y="5707198"/>
            <a:ext cx="70897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sng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Sources: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1. Cystic Fibrosis Foundation Patient Registry: 2014 Annual Data Report. Bethesda, MD: Cystic Fibrosis Foundation; 2014.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2. Flume PA, Taylor LA, Anderson DA, Gray S, Turner D. Transition programs in cystic fibrosis centers: perceptions of team members. </a:t>
            </a:r>
            <a:r>
              <a:rPr b="0" i="1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Pediatr Pulmonol</a:t>
            </a:r>
            <a:r>
              <a:rPr b="0" i="0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2004;37(1):4-7.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3. Parker HW. Transition and transfer of patients who have cystic fibrosis to adult care. </a:t>
            </a:r>
            <a:r>
              <a:rPr b="0" i="1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Clin Chest Med</a:t>
            </a:r>
            <a:r>
              <a:rPr b="0" i="0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2007;28(2):423-432.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 McLaughlin, Suzanne Elizabeth, et al. Improving Transition From Pediatric to Adult Cystic Fibrosis Care: Lessons From a National Survey of Current Practices. </a:t>
            </a:r>
            <a:r>
              <a:rPr b="0" i="1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Journal of the American Academy of Pediatrics</a:t>
            </a:r>
            <a:r>
              <a:rPr b="0" i="0" lang="en-US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Dec 2008.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 Transfer of Leadership</a:t>
            </a:r>
            <a:endParaRPr/>
          </a:p>
        </p:txBody>
      </p:sp>
      <p:sp>
        <p:nvSpPr>
          <p:cNvPr id="174" name="Google Shape;174;p7"/>
          <p:cNvSpPr txBox="1"/>
          <p:nvPr>
            <p:ph idx="11" type="ftr"/>
          </p:nvPr>
        </p:nvSpPr>
        <p:spPr>
          <a:xfrm>
            <a:off x="1855788" y="640080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175" name="Google Shape;175;p7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457200" y="1076325"/>
            <a:ext cx="86645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to balance the challenges of growing up with CF takes time and planning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1670050" y="4743450"/>
            <a:ext cx="5805488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chart shows the evolving role of a Child/Young Adult and Parent/Support Person as the person with CF ages</a:t>
            </a:r>
            <a:endParaRPr/>
          </a:p>
        </p:txBody>
      </p:sp>
      <p:pic>
        <p:nvPicPr>
          <p:cNvPr descr="Screen Shot 2016-04-01 at 2.30.07 PM.png" id="178" name="Google Shape;178;p7"/>
          <p:cNvPicPr preferRelativeResize="0"/>
          <p:nvPr/>
        </p:nvPicPr>
        <p:blipFill rotWithShape="1">
          <a:blip r:embed="rId3">
            <a:alphaModFix/>
          </a:blip>
          <a:srcRect b="0" l="79179" r="0" t="0"/>
          <a:stretch/>
        </p:blipFill>
        <p:spPr>
          <a:xfrm>
            <a:off x="7072313" y="1700213"/>
            <a:ext cx="1751012" cy="2986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01 at 2.30.07 PM.png" id="179" name="Google Shape;179;p7"/>
          <p:cNvPicPr preferRelativeResize="0"/>
          <p:nvPr/>
        </p:nvPicPr>
        <p:blipFill rotWithShape="1">
          <a:blip r:embed="rId4">
            <a:alphaModFix/>
          </a:blip>
          <a:srcRect b="0" l="61768" r="20435" t="0"/>
          <a:stretch/>
        </p:blipFill>
        <p:spPr>
          <a:xfrm>
            <a:off x="5589588" y="1700213"/>
            <a:ext cx="1497012" cy="2986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01 at 2.30.07 PM.png" id="180" name="Google Shape;180;p7"/>
          <p:cNvPicPr preferRelativeResize="0"/>
          <p:nvPr/>
        </p:nvPicPr>
        <p:blipFill rotWithShape="1">
          <a:blip r:embed="rId5">
            <a:alphaModFix/>
          </a:blip>
          <a:srcRect b="0" l="46040" r="37015" t="0"/>
          <a:stretch/>
        </p:blipFill>
        <p:spPr>
          <a:xfrm>
            <a:off x="4252913" y="1701800"/>
            <a:ext cx="1425575" cy="298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01 at 2.30.07 PM.png" id="181" name="Google Shape;181;p7"/>
          <p:cNvPicPr preferRelativeResize="0"/>
          <p:nvPr/>
        </p:nvPicPr>
        <p:blipFill rotWithShape="1">
          <a:blip r:embed="rId6">
            <a:alphaModFix/>
          </a:blip>
          <a:srcRect b="0" l="0" r="70396" t="0"/>
          <a:stretch/>
        </p:blipFill>
        <p:spPr>
          <a:xfrm>
            <a:off x="352425" y="1700213"/>
            <a:ext cx="2490788" cy="2986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01 at 2.30.07 PM.png" id="182" name="Google Shape;182;p7"/>
          <p:cNvPicPr preferRelativeResize="0"/>
          <p:nvPr/>
        </p:nvPicPr>
        <p:blipFill rotWithShape="1">
          <a:blip r:embed="rId7">
            <a:alphaModFix/>
          </a:blip>
          <a:srcRect b="0" l="29604" r="53652" t="0"/>
          <a:stretch/>
        </p:blipFill>
        <p:spPr>
          <a:xfrm>
            <a:off x="2843213" y="1700213"/>
            <a:ext cx="1409700" cy="298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457200" y="2952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Transition Advisory Council (TAC)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6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</a:t>
            </a:r>
            <a:endParaRPr b="0" sz="20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457200" y="1403350"/>
            <a:ext cx="3925614" cy="474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Physicians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Tara Barto, MD,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Baylor College of Medicine (pediatric &amp; adult)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Patrick Flume, MD,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Medical University of South Carolina (adult)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Craig Lapin, MD,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Connecticut Children’s Hospital (pediatric)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Charles McCaslin, MD,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Helen DeVos (pediatric)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Samya Nasr MD, CPI 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University of Michigan (pediatric)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H. Worth Parker, MD, 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Dartmouth-Hitchcock Medical Center (pediatric &amp; adult)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Hossein Sadeghi, MD,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 Cystic Fibrosis Center Columbia University Medical Center (pediatric)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Greg Sawicki, MD,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 Boston Children’s Medical Center (pediatric)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Jonathan Spahr, MD,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University of Pittsburgh School of Medicine (pediatric)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Center Coordinator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Diane Acquazzino, BS,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University of Nebraska Medical Center (pediatric)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>
            <p:ph idx="2" type="body"/>
          </p:nvPr>
        </p:nvSpPr>
        <p:spPr>
          <a:xfrm>
            <a:off x="4495800" y="1403350"/>
            <a:ext cx="4648200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Psychologists</a:t>
            </a:r>
            <a:endParaRPr/>
          </a:p>
          <a:p>
            <a:pPr indent="-114300" lvl="1" marL="1143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Alexandra Quittner, PhD,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 University of Miami (pediatric)</a:t>
            </a: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14300" lvl="1" marL="1143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Kristin Riekert, PhD, 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Johns Hopkins University (pediatric             &amp; adult)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Nurse Practitioner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Elizabeth Bryson, MSN, PPCNP-BC, CS, Nurse Practitioner, 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Akron Children's Hospital (pediatric)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Nurse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Mary Helmers, RN, BSN,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 Lucile Packard Children's Hospital        at Stanford University (pediatric)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Social Workers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Anne Daggett, MSW, LCSW,  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St. Luke’s Cystic Fibrosis Center      of Idaho (pediatric)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Kecia Nelson, MSW, LCSW,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University of Missouri Children's Hospital (pediatric &amp; adult)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Child Life Specialist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Carla Hart, MS Ed,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St. Luke’s Cystic Fibrosis Center of Idaho (pediatric)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r>
              <a:rPr b="1" lang="en-US"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/>
          </a:p>
          <a:p>
            <a:pPr indent="-8255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lang="en-US" sz="1300">
                <a:latin typeface="Calibri"/>
                <a:ea typeface="Calibri"/>
                <a:cs typeface="Calibri"/>
                <a:sym typeface="Calibri"/>
              </a:rPr>
              <a:t> Lisa Greene, MA, 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Certified Family Life Educator, Certified Parent Coach, Certified Positive Discipline Educator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 txBox="1"/>
          <p:nvPr>
            <p:ph idx="12" type="sldNum"/>
          </p:nvPr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8"/>
          <p:cNvSpPr txBox="1"/>
          <p:nvPr>
            <p:ph idx="11" type="ftr"/>
          </p:nvPr>
        </p:nvSpPr>
        <p:spPr>
          <a:xfrm>
            <a:off x="1855788" y="6400800"/>
            <a:ext cx="6503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/>
          <p:nvPr/>
        </p:nvSpPr>
        <p:spPr>
          <a:xfrm>
            <a:off x="114300" y="1501775"/>
            <a:ext cx="9029700" cy="2300288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FFFFFF"/>
              </a:gs>
              <a:gs pos="94000">
                <a:srgbClr val="BFD7DF"/>
              </a:gs>
              <a:gs pos="99001">
                <a:srgbClr val="DFEBEF"/>
              </a:gs>
              <a:gs pos="100000">
                <a:srgbClr val="000000"/>
              </a:gs>
            </a:gsLst>
            <a:lin ang="1656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>
            <p:ph type="title"/>
          </p:nvPr>
        </p:nvSpPr>
        <p:spPr>
          <a:xfrm>
            <a:off x="457200" y="307975"/>
            <a:ext cx="8229600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Tool set</a:t>
            </a:r>
            <a:endParaRPr/>
          </a:p>
        </p:txBody>
      </p:sp>
      <p:sp>
        <p:nvSpPr>
          <p:cNvPr id="199" name="Google Shape;199;p9"/>
          <p:cNvSpPr txBox="1"/>
          <p:nvPr>
            <p:ph idx="1" type="body"/>
          </p:nvPr>
        </p:nvSpPr>
        <p:spPr>
          <a:xfrm>
            <a:off x="1244600" y="4470400"/>
            <a:ext cx="67691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1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Digital Portal can be accessed on a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desktop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tablet,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mobile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format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Tools are available in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Print format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as well as on the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Interactive Digital Portal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152399" lvl="0" marL="400009" rtl="0" algn="l">
              <a:spcBef>
                <a:spcPts val="400"/>
              </a:spcBef>
              <a:spcAft>
                <a:spcPts val="0"/>
              </a:spcAft>
              <a:buSzPts val="3000"/>
              <a:buFont typeface="Noto Sans Symbols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>
            <p:ph idx="11" type="ftr"/>
          </p:nvPr>
        </p:nvSpPr>
        <p:spPr>
          <a:xfrm>
            <a:off x="1846263" y="6462713"/>
            <a:ext cx="5778500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CF R.I.S.E. was developed in collaboration with a multidisciplinary team of CF experts. 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8234363" y="6400800"/>
            <a:ext cx="758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F9BAF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F9BA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200" u="none" cap="none" strike="noStrike">
              <a:solidFill>
                <a:srgbClr val="5F9B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2" name="Google Shape;202;p9"/>
          <p:cNvCxnSpPr/>
          <p:nvPr/>
        </p:nvCxnSpPr>
        <p:spPr>
          <a:xfrm>
            <a:off x="549275" y="1511300"/>
            <a:ext cx="8002588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grpSp>
        <p:nvGrpSpPr>
          <p:cNvPr id="203" name="Google Shape;203;p9"/>
          <p:cNvGrpSpPr/>
          <p:nvPr/>
        </p:nvGrpSpPr>
        <p:grpSpPr>
          <a:xfrm>
            <a:off x="-68263" y="1536700"/>
            <a:ext cx="9302751" cy="2760663"/>
            <a:chOff x="-68830" y="1536176"/>
            <a:chExt cx="9303272" cy="2761188"/>
          </a:xfrm>
        </p:grpSpPr>
        <p:pic>
          <p:nvPicPr>
            <p:cNvPr descr="C:\Users\Carol\Desktop\CF RISE Materials.jpg" id="204" name="Google Shape;204;p9"/>
            <p:cNvPicPr preferRelativeResize="0"/>
            <p:nvPr/>
          </p:nvPicPr>
          <p:blipFill rotWithShape="1">
            <a:blip r:embed="rId3">
              <a:alphaModFix/>
            </a:blip>
            <a:srcRect b="0" l="67001" r="4040" t="0"/>
            <a:stretch/>
          </p:blipFill>
          <p:spPr>
            <a:xfrm flipH="1">
              <a:off x="0" y="1536176"/>
              <a:ext cx="224521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9"/>
            <p:cNvSpPr/>
            <p:nvPr/>
          </p:nvSpPr>
          <p:spPr>
            <a:xfrm>
              <a:off x="-563" y="3517753"/>
              <a:ext cx="9144512" cy="77961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3514359" y="3736869"/>
              <a:ext cx="1784450" cy="523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CF Knowledge Assessments</a:t>
              </a:r>
              <a:endParaRPr/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4763792" y="3732107"/>
              <a:ext cx="2271839" cy="523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Responsibilities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Checklists</a:t>
              </a:r>
              <a:endParaRPr/>
            </a:p>
          </p:txBody>
        </p:sp>
        <p:sp>
          <p:nvSpPr>
            <p:cNvPr id="208" name="Google Shape;208;p9"/>
            <p:cNvSpPr txBox="1"/>
            <p:nvPr/>
          </p:nvSpPr>
          <p:spPr>
            <a:xfrm>
              <a:off x="6476800" y="3730518"/>
              <a:ext cx="2757642" cy="523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Progress Reports &amp;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Answer Guides</a:t>
              </a: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-68830" y="3836901"/>
              <a:ext cx="2270253" cy="308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CFRISE.com</a:t>
              </a:r>
              <a:endParaRPr/>
            </a:p>
          </p:txBody>
        </p:sp>
        <p:pic>
          <p:nvPicPr>
            <p:cNvPr id="210" name="Google Shape;21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37956" y="2049037"/>
              <a:ext cx="1209743" cy="156557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" dir="5400000" dist="38100">
                <a:srgbClr val="000000">
                  <a:alpha val="39607"/>
                </a:srgbClr>
              </a:outerShdw>
            </a:effectLst>
          </p:spPr>
        </p:pic>
        <p:sp>
          <p:nvSpPr>
            <p:cNvPr id="211" name="Google Shape;211;p9"/>
            <p:cNvSpPr txBox="1"/>
            <p:nvPr/>
          </p:nvSpPr>
          <p:spPr>
            <a:xfrm>
              <a:off x="2245876" y="3732107"/>
              <a:ext cx="1522497" cy="522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CF Milestones by Age &amp; Stage</a:t>
              </a:r>
              <a:endParaRPr/>
            </a:p>
          </p:txBody>
        </p:sp>
        <p:pic>
          <p:nvPicPr>
            <p:cNvPr id="212" name="Google Shape;21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22370" y="1871203"/>
              <a:ext cx="1227206" cy="158621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" dir="5400000" dist="38100">
                <a:srgbClr val="000000">
                  <a:alpha val="39607"/>
                </a:srgbClr>
              </a:outerShdw>
            </a:effectLst>
          </p:spPr>
        </p:pic>
        <p:pic>
          <p:nvPicPr>
            <p:cNvPr id="213" name="Google Shape;213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98519" y="2049037"/>
              <a:ext cx="1211331" cy="156557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" dir="5400000" dist="38100">
                <a:srgbClr val="000000">
                  <a:alpha val="39607"/>
                </a:srgbClr>
              </a:outerShdw>
            </a:effectLst>
          </p:spPr>
        </p:pic>
        <p:pic>
          <p:nvPicPr>
            <p:cNvPr descr="patient.png" id="214" name="Google Shape;214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13134" y="1871203"/>
              <a:ext cx="1214505" cy="156557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" dir="5400000" dist="38100">
                <a:srgbClr val="000000">
                  <a:alpha val="39607"/>
                </a:srgbClr>
              </a:outerShdw>
            </a:effectLst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71820" y="2053799"/>
              <a:ext cx="1211330" cy="156557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" dir="5400000" dist="38100">
                <a:srgbClr val="000000">
                  <a:alpha val="39607"/>
                </a:srgbClr>
              </a:outerShdw>
            </a:effectLst>
          </p:spPr>
        </p:pic>
      </p:grpSp>
      <p:cxnSp>
        <p:nvCxnSpPr>
          <p:cNvPr id="216" name="Google Shape;216;p9"/>
          <p:cNvCxnSpPr/>
          <p:nvPr/>
        </p:nvCxnSpPr>
        <p:spPr>
          <a:xfrm flipH="1" rot="10800000">
            <a:off x="-55563" y="1522413"/>
            <a:ext cx="9224963" cy="9525"/>
          </a:xfrm>
          <a:prstGeom prst="straightConnector1">
            <a:avLst/>
          </a:prstGeom>
          <a:noFill/>
          <a:ln cap="flat" cmpd="sng" w="603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7" name="Google Shape;217;p9"/>
          <p:cNvSpPr/>
          <p:nvPr/>
        </p:nvSpPr>
        <p:spPr>
          <a:xfrm>
            <a:off x="1955800" y="1263650"/>
            <a:ext cx="4772025" cy="50958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THESE TOOLS MEET THE GUIDELINES AND STANDARDS OF THE CF FOUNDATION’S EDUCATION COMMITTEE.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3074" y="1867508"/>
            <a:ext cx="1209675" cy="156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13767" y="2459807"/>
            <a:ext cx="1477963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CFC Slide Presentation v14">
  <a:themeElements>
    <a:clrScheme name="Custom 7">
      <a:dk1>
        <a:srgbClr val="004666"/>
      </a:dk1>
      <a:lt1>
        <a:srgbClr val="FFFFFF"/>
      </a:lt1>
      <a:dk2>
        <a:srgbClr val="8C0A0D"/>
      </a:dk2>
      <a:lt2>
        <a:srgbClr val="ACDEFF"/>
      </a:lt2>
      <a:accent1>
        <a:srgbClr val="5F9BAF"/>
      </a:accent1>
      <a:accent2>
        <a:srgbClr val="C0143C"/>
      </a:accent2>
      <a:accent3>
        <a:srgbClr val="56565A"/>
      </a:accent3>
      <a:accent4>
        <a:srgbClr val="C35577"/>
      </a:accent4>
      <a:accent5>
        <a:srgbClr val="4BACC6"/>
      </a:accent5>
      <a:accent6>
        <a:srgbClr val="F79646"/>
      </a:accent6>
      <a:hlink>
        <a:srgbClr val="00009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2014-08-13T15:38:24Z</dcterms:created>
  <dc:creator>Bob Gross</dc:creator>
</cp:coreProperties>
</file>